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6" r:id="rId4"/>
    <p:sldId id="258" r:id="rId5"/>
    <p:sldId id="259" r:id="rId6"/>
    <p:sldId id="260" r:id="rId7"/>
    <p:sldId id="265" r:id="rId8"/>
    <p:sldId id="261" r:id="rId9"/>
    <p:sldId id="262" r:id="rId10"/>
    <p:sldId id="263" r:id="rId11"/>
    <p:sldId id="267" r:id="rId12"/>
    <p:sldId id="268" r:id="rId13"/>
    <p:sldId id="264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32F49-D881-44F5-9CFF-D04FC70F7757}" type="datetimeFigureOut">
              <a:rPr lang="hu-HU" smtClean="0"/>
              <a:t>2023. 04. 14.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8CD5E-5BBA-4C36-A141-B621971A3C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5033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5C3E6-F1A0-46AB-BFE2-3432824F0296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7730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4/14/2023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4/14/2023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4/14/2023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4/14/2023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4/14/2023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4/14/2023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4/14/2023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4/14/2023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4/14/2023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4/14/2023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4/14/2023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4/14/2023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4/14/2023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4/14/2023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4/14/2023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4/14/2023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4/14/2023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4/14/2023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2814892"/>
            <a:ext cx="7171766" cy="1373070"/>
          </a:xfrm>
        </p:spPr>
        <p:txBody>
          <a:bodyPr/>
          <a:lstStyle/>
          <a:p>
            <a:r>
              <a:rPr lang="hu-HU" dirty="0" smtClean="0"/>
              <a:t>A gyermek, aki voltál, mindig ott él benned…</a:t>
            </a:r>
            <a:endParaRPr lang="hu-HU" dirty="0"/>
          </a:p>
        </p:txBody>
      </p:sp>
      <p:sp>
        <p:nvSpPr>
          <p:cNvPr id="4" name="Alcím 3"/>
          <p:cNvSpPr txBox="1">
            <a:spLocks noGrp="1"/>
          </p:cNvSpPr>
          <p:nvPr>
            <p:ph type="subTitle" idx="1"/>
          </p:nvPr>
        </p:nvSpPr>
        <p:spPr>
          <a:xfrm>
            <a:off x="116541" y="5740313"/>
            <a:ext cx="4527177" cy="1179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Herczeg Viktória</a:t>
            </a:r>
          </a:p>
          <a:p>
            <a:pPr algn="ctr"/>
            <a:r>
              <a:rPr lang="hu-HU" dirty="0" smtClean="0"/>
              <a:t>Óvodai és iskolai szociális segítő</a:t>
            </a:r>
          </a:p>
          <a:p>
            <a:pPr algn="ctr"/>
            <a:endParaRPr lang="hu-HU" dirty="0" smtClean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418" y="1828660"/>
            <a:ext cx="5030582" cy="334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66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4000" b="1" dirty="0" smtClean="0"/>
              <a:t>Megosztás, túlosztás, </a:t>
            </a:r>
            <a:br>
              <a:rPr lang="hu-HU" sz="4000" b="1" dirty="0" smtClean="0"/>
            </a:br>
            <a:r>
              <a:rPr lang="hu-HU" sz="4000" b="1" dirty="0" smtClean="0"/>
              <a:t>„online dokumentálás”</a:t>
            </a:r>
            <a:endParaRPr lang="hu-HU" sz="4000" b="1" dirty="0"/>
          </a:p>
        </p:txBody>
      </p:sp>
      <p:sp>
        <p:nvSpPr>
          <p:cNvPr id="3" name="Téglalap 2"/>
          <p:cNvSpPr/>
          <p:nvPr/>
        </p:nvSpPr>
        <p:spPr>
          <a:xfrm>
            <a:off x="93343" y="3586963"/>
            <a:ext cx="42756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altLang="hu-HU" sz="2800" b="1" i="1" dirty="0">
                <a:solidFill>
                  <a:srgbClr val="FFFF00"/>
                </a:solidFill>
                <a:latin typeface="Palatino Linotype" pitchFamily="18" charset="0"/>
              </a:rPr>
              <a:t>Valós</a:t>
            </a:r>
            <a:r>
              <a:rPr lang="hu-HU" altLang="hu-HU" sz="2800" b="1" i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 </a:t>
            </a:r>
            <a:r>
              <a:rPr lang="hu-HU" altLang="hu-HU" sz="28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vs.</a:t>
            </a:r>
            <a:r>
              <a:rPr lang="hu-HU" altLang="hu-HU" sz="2800" b="1" i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 </a:t>
            </a:r>
            <a:r>
              <a:rPr lang="hu-HU" altLang="hu-HU" sz="2800" b="1" i="1" dirty="0">
                <a:solidFill>
                  <a:srgbClr val="002060"/>
                </a:solidFill>
                <a:latin typeface="Palatino Linotype" pitchFamily="18" charset="0"/>
              </a:rPr>
              <a:t>idealizált énkép</a:t>
            </a:r>
            <a:endParaRPr lang="hu-HU" sz="2800" dirty="0">
              <a:solidFill>
                <a:srgbClr val="002060"/>
              </a:solidFill>
            </a:endParaRPr>
          </a:p>
        </p:txBody>
      </p:sp>
      <p:pic>
        <p:nvPicPr>
          <p:cNvPr id="4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959" y="2101616"/>
            <a:ext cx="5793944" cy="4017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056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703346" y="2632191"/>
            <a:ext cx="72519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altLang="hu-HU" sz="3600" b="1" i="1" dirty="0">
                <a:solidFill>
                  <a:srgbClr val="FFFF00"/>
                </a:solidFill>
                <a:latin typeface="+mj-lt"/>
              </a:rPr>
              <a:t>Online </a:t>
            </a:r>
            <a:br>
              <a:rPr lang="hu-HU" altLang="hu-HU" sz="3600" b="1" i="1" dirty="0">
                <a:solidFill>
                  <a:srgbClr val="FFFF00"/>
                </a:solidFill>
                <a:latin typeface="+mj-lt"/>
              </a:rPr>
            </a:br>
            <a:r>
              <a:rPr lang="hu-HU" altLang="hu-HU" sz="3600" b="1" i="1" dirty="0">
                <a:solidFill>
                  <a:srgbClr val="FFFF00"/>
                </a:solidFill>
                <a:latin typeface="+mj-lt"/>
              </a:rPr>
              <a:t>valóság</a:t>
            </a:r>
            <a:endParaRPr lang="hu-HU" sz="36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3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892" y="413103"/>
            <a:ext cx="4211650" cy="5638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697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38187" y="3121446"/>
            <a:ext cx="4275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altLang="hu-HU" sz="2800" b="1" i="1" dirty="0">
                <a:solidFill>
                  <a:srgbClr val="FFC000"/>
                </a:solidFill>
                <a:latin typeface="Palatino Linotype" pitchFamily="18" charset="0"/>
              </a:rPr>
              <a:t>Valós vs. </a:t>
            </a:r>
            <a:r>
              <a:rPr lang="hu-HU" altLang="hu-HU" sz="2800" b="1" i="1" dirty="0">
                <a:solidFill>
                  <a:srgbClr val="002060"/>
                </a:solidFill>
                <a:latin typeface="Palatino Linotype" pitchFamily="18" charset="0"/>
              </a:rPr>
              <a:t>idealizált énkép</a:t>
            </a:r>
            <a:endParaRPr lang="hu-HU" sz="2800" dirty="0">
              <a:solidFill>
                <a:srgbClr val="002060"/>
              </a:solidFill>
            </a:endParaRPr>
          </a:p>
        </p:txBody>
      </p:sp>
      <p:pic>
        <p:nvPicPr>
          <p:cNvPr id="3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171" y="811306"/>
            <a:ext cx="391953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39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hu-HU" altLang="hu-HU" sz="4000" b="1" dirty="0">
                <a:solidFill>
                  <a:schemeClr val="tx1"/>
                </a:solidFill>
              </a:rPr>
              <a:t>Magunknak vagy az internetes közösségnek hazudunk?</a:t>
            </a:r>
          </a:p>
        </p:txBody>
      </p:sp>
      <p:sp>
        <p:nvSpPr>
          <p:cNvPr id="4" name="Téglalap 2"/>
          <p:cNvSpPr>
            <a:spLocks noChangeArrowheads="1"/>
          </p:cNvSpPr>
          <p:nvPr/>
        </p:nvSpPr>
        <p:spPr bwMode="auto">
          <a:xfrm>
            <a:off x="418339" y="2112072"/>
            <a:ext cx="6265069" cy="408829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743200" indent="-4572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200400" indent="-4572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657600" indent="-4572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4114800" indent="-4572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indent="0" eaLnBrk="1" hangingPunct="1">
              <a:spcAft>
                <a:spcPts val="450"/>
              </a:spcAft>
              <a:defRPr/>
            </a:pPr>
            <a:endParaRPr lang="hu-HU" altLang="hu-HU" sz="2700" dirty="0">
              <a:latin typeface="+mj-lt"/>
            </a:endParaRPr>
          </a:p>
          <a:p>
            <a:pPr marL="0" indent="0" eaLnBrk="1" hangingPunct="1">
              <a:spcAft>
                <a:spcPts val="450"/>
              </a:spcAft>
              <a:defRPr/>
            </a:pPr>
            <a:r>
              <a:rPr lang="hu-HU" altLang="hu-HU" sz="3200" dirty="0">
                <a:latin typeface="+mj-lt"/>
              </a:rPr>
              <a:t>MA:</a:t>
            </a:r>
          </a:p>
          <a:p>
            <a:pPr marL="0" indent="0" eaLnBrk="1" hangingPunct="1">
              <a:spcAft>
                <a:spcPts val="450"/>
              </a:spcAft>
              <a:defRPr/>
            </a:pPr>
            <a:endParaRPr lang="hu-HU" altLang="hu-HU" sz="2400" baseline="30000" dirty="0">
              <a:latin typeface="+mj-lt"/>
            </a:endParaRPr>
          </a:p>
          <a:p>
            <a:pPr marL="0" indent="0" eaLnBrk="1" hangingPunct="1">
              <a:spcAft>
                <a:spcPts val="450"/>
              </a:spcAft>
              <a:defRPr/>
            </a:pPr>
            <a:r>
              <a:rPr lang="hu-HU" altLang="hu-HU" sz="2800" dirty="0">
                <a:latin typeface="+mj-lt"/>
              </a:rPr>
              <a:t>Minden pillanatban </a:t>
            </a:r>
            <a:r>
              <a:rPr lang="hu-HU" altLang="hu-HU" sz="2800" dirty="0" err="1">
                <a:latin typeface="+mj-lt"/>
              </a:rPr>
              <a:t>szelfi</a:t>
            </a:r>
            <a:r>
              <a:rPr lang="hu-HU" altLang="hu-HU" sz="2800" dirty="0">
                <a:latin typeface="+mj-lt"/>
              </a:rPr>
              <a:t> és fotó készíthető, ami nem sikerül </a:t>
            </a:r>
            <a:r>
              <a:rPr lang="hu-HU" altLang="hu-HU" sz="2800" dirty="0">
                <a:latin typeface="+mj-lt"/>
                <a:sym typeface="Wingdings" panose="05000000000000000000" pitchFamily="2" charset="2"/>
              </a:rPr>
              <a:t> </a:t>
            </a:r>
            <a:r>
              <a:rPr lang="hu-HU" altLang="hu-HU" sz="2800" dirty="0" smtClean="0">
                <a:latin typeface="+mj-lt"/>
                <a:sym typeface="Wingdings" panose="05000000000000000000" pitchFamily="2" charset="2"/>
              </a:rPr>
              <a:t>törölhető</a:t>
            </a:r>
          </a:p>
          <a:p>
            <a:pPr marL="0" indent="0" eaLnBrk="1" hangingPunct="1">
              <a:spcAft>
                <a:spcPts val="450"/>
              </a:spcAft>
              <a:defRPr/>
            </a:pPr>
            <a:r>
              <a:rPr lang="hu-HU" altLang="hu-HU" sz="2800" dirty="0" smtClean="0">
                <a:latin typeface="+mj-lt"/>
                <a:sym typeface="Wingdings" panose="05000000000000000000" pitchFamily="2" charset="2"/>
              </a:rPr>
              <a:t>Szerkesztés, filterezés  idealizált énkép, nem valós fotók, idealizált </a:t>
            </a:r>
            <a:r>
              <a:rPr lang="hu-HU" altLang="hu-HU" sz="2800" dirty="0" smtClean="0">
                <a:latin typeface="+mj-lt"/>
                <a:sym typeface="Wingdings" panose="05000000000000000000" pitchFamily="2" charset="2"/>
              </a:rPr>
              <a:t>külső</a:t>
            </a:r>
            <a:endParaRPr lang="hu-HU" altLang="hu-HU" sz="3200" baseline="300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041" y="3036082"/>
            <a:ext cx="4609241" cy="241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94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b="1" dirty="0" smtClean="0"/>
              <a:t>Digitális világ előnyei</a:t>
            </a:r>
            <a:endParaRPr lang="hu-HU" sz="4000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430306" y="2366682"/>
            <a:ext cx="4912659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800" dirty="0" smtClean="0"/>
              <a:t>Távolságokat áthidaló kapcsolattartás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800" dirty="0" smtClean="0"/>
              <a:t>Azonnali, friss információk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800" dirty="0" smtClean="0"/>
              <a:t>Könyvek, segédanyagok, cikkek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 smtClean="0"/>
              <a:t>Célzott csoportok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 smtClean="0"/>
              <a:t>Gyors ügyintézés</a:t>
            </a:r>
            <a:endParaRPr lang="hu-HU" sz="2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494" y="2482685"/>
            <a:ext cx="4885765" cy="326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79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b="1" dirty="0" smtClean="0"/>
              <a:t>Óvatosságra int…</a:t>
            </a:r>
            <a:endParaRPr lang="hu-HU" sz="4000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385483" y="2501154"/>
            <a:ext cx="6284259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800" dirty="0" smtClean="0"/>
              <a:t>Játszunk élőben…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800" dirty="0" smtClean="0"/>
              <a:t>Hamis információk kiszűrése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800" dirty="0" smtClean="0"/>
              <a:t>Kommunikáció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800" dirty="0" smtClean="0"/>
              <a:t>Szociális készségek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800" dirty="0" smtClean="0"/>
              <a:t>Internetes kihívások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 smtClean="0"/>
              <a:t>Nem kívánt képek/videók</a:t>
            </a:r>
            <a:endParaRPr lang="hu-HU" sz="2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653" y="2715105"/>
            <a:ext cx="4894071" cy="273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64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b="1" dirty="0" smtClean="0"/>
              <a:t>Összegzően…</a:t>
            </a:r>
            <a:endParaRPr lang="hu-HU" sz="4000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232936" y="2214283"/>
            <a:ext cx="556722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800" dirty="0" smtClean="0"/>
              <a:t>Ismerni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800" dirty="0" smtClean="0"/>
              <a:t>Belelátni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800" dirty="0" smtClean="0"/>
              <a:t>Látni belülről, látni kívülről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800" dirty="0" smtClean="0"/>
              <a:t>Látni előnyét, látni hátrányát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800" dirty="0" smtClean="0"/>
              <a:t>Felnőttként a gyerekeket követni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800" dirty="0" smtClean="0"/>
              <a:t>Offline online egyensúly megtartása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 smtClean="0"/>
              <a:t>Racionális használat kontrollal</a:t>
            </a:r>
            <a:endParaRPr lang="hu-HU" sz="2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917" y="2808755"/>
            <a:ext cx="5351929" cy="301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75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465294" y="2796988"/>
            <a:ext cx="70193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chemeClr val="bg1"/>
                </a:solidFill>
              </a:rPr>
              <a:t>Köszönöm szépen a figyelmet!</a:t>
            </a:r>
            <a:endParaRPr lang="hu-H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143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b="1" dirty="0" smtClean="0"/>
              <a:t>Mesterségem címere…</a:t>
            </a:r>
            <a:endParaRPr lang="hu-HU" sz="4000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0" y="2290058"/>
            <a:ext cx="8866093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800" dirty="0" smtClean="0"/>
              <a:t>Szociális munkásként a kamaszok között…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800" dirty="0" smtClean="0"/>
              <a:t>Munkahely a saját iskolában…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800" dirty="0" smtClean="0"/>
              <a:t>Felnőttként gyereknek lenni…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800" dirty="0" smtClean="0"/>
              <a:t>A világukat megismerni…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800" dirty="0" smtClean="0"/>
              <a:t>Mik a menő dolgok?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800" dirty="0" smtClean="0"/>
              <a:t>Hol vannak jelen?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u-HU" sz="28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800" b="1" dirty="0" smtClean="0">
                <a:solidFill>
                  <a:schemeClr val="bg1"/>
                </a:solidFill>
              </a:rPr>
              <a:t>Jelen lenni </a:t>
            </a:r>
            <a:r>
              <a:rPr lang="hu-HU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online vs. offline</a:t>
            </a:r>
            <a:endParaRPr lang="hu-HU" sz="28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800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010" y="2824069"/>
            <a:ext cx="2256544" cy="32376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811" y="2759141"/>
            <a:ext cx="3367507" cy="336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97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400" dirty="0" smtClean="0"/>
              <a:t>Régen…</a:t>
            </a:r>
            <a:endParaRPr lang="hu-HU" sz="4400" dirty="0"/>
          </a:p>
        </p:txBody>
      </p:sp>
      <p:pic>
        <p:nvPicPr>
          <p:cNvPr id="4" name="Tartalom hely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94" y="2640662"/>
            <a:ext cx="4138552" cy="3045716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5052094" y="2422212"/>
            <a:ext cx="6225506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hu-HU" i="1" dirty="0"/>
              <a:t>Naplós közönségmérés </a:t>
            </a:r>
            <a:r>
              <a:rPr lang="hu-HU" dirty="0"/>
              <a:t>az 1970-es évektől kezdődően</a:t>
            </a:r>
            <a:br>
              <a:rPr lang="hu-HU" dirty="0"/>
            </a:br>
            <a:endParaRPr lang="hu-HU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hu-HU" dirty="0"/>
              <a:t>1 majd 2 csatorna volt, így korrekt becslést adott</a:t>
            </a:r>
            <a:br>
              <a:rPr lang="hu-HU" dirty="0"/>
            </a:br>
            <a:endParaRPr lang="hu-HU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hu-HU" dirty="0"/>
              <a:t>Nem volt minden háztartásban TV</a:t>
            </a:r>
            <a:r>
              <a:rPr lang="hu-HU" dirty="0">
                <a:sym typeface="Wingdings" panose="05000000000000000000" pitchFamily="2" charset="2"/>
              </a:rPr>
              <a:t/>
            </a:r>
            <a:br>
              <a:rPr lang="hu-HU" dirty="0">
                <a:sym typeface="Wingdings" panose="05000000000000000000" pitchFamily="2" charset="2"/>
              </a:rPr>
            </a:br>
            <a:endParaRPr lang="hu-HU" dirty="0">
              <a:sym typeface="Wingdings" panose="05000000000000000000" pitchFamily="2" charset="2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hu-HU" dirty="0"/>
              <a:t>Az emberek átjártak egymáshoz</a:t>
            </a:r>
            <a:br>
              <a:rPr lang="hu-HU" dirty="0"/>
            </a:br>
            <a:endParaRPr lang="hu-HU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hu-HU" dirty="0"/>
              <a:t>A tv </a:t>
            </a:r>
            <a:r>
              <a:rPr lang="hu-HU" i="1" dirty="0"/>
              <a:t>közösségi tér </a:t>
            </a:r>
            <a:r>
              <a:rPr lang="hu-HU" dirty="0"/>
              <a:t>volt, a tévénézés pedig </a:t>
            </a:r>
            <a:r>
              <a:rPr lang="hu-HU" i="1" dirty="0"/>
              <a:t>közösségi program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hu-HU" dirty="0"/>
              <a:t>’80-as években bevezették a </a:t>
            </a:r>
            <a:r>
              <a:rPr lang="hu-HU" i="1" dirty="0" err="1"/>
              <a:t>peoplemeter</a:t>
            </a:r>
            <a:r>
              <a:rPr lang="hu-HU" i="1" dirty="0"/>
              <a:t>-t</a:t>
            </a:r>
            <a:r>
              <a:rPr lang="hu-HU" dirty="0"/>
              <a:t> </a:t>
            </a:r>
            <a:r>
              <a:rPr lang="hu-HU" dirty="0">
                <a:sym typeface="Wingdings" panose="05000000000000000000" pitchFamily="2" charset="2"/>
              </a:rPr>
              <a:t> ugrásszerű fejlődést hozott a mérésben</a:t>
            </a:r>
            <a:endParaRPr lang="hu-HU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hu-HU" sz="1400" dirty="0"/>
          </a:p>
          <a:p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273295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b="1" dirty="0" smtClean="0"/>
              <a:t>Internet alapú világ</a:t>
            </a:r>
            <a:endParaRPr lang="hu-HU" sz="4000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680321" y="2519082"/>
            <a:ext cx="803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2020-as év: digitális oktatás!!!</a:t>
            </a:r>
            <a:endParaRPr lang="hu-HU" sz="2400" dirty="0"/>
          </a:p>
        </p:txBody>
      </p:sp>
      <p:sp>
        <p:nvSpPr>
          <p:cNvPr id="4" name="Lefelé nyíl 3"/>
          <p:cNvSpPr/>
          <p:nvPr/>
        </p:nvSpPr>
        <p:spPr>
          <a:xfrm>
            <a:off x="4231341" y="3218329"/>
            <a:ext cx="519953" cy="6364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2133599" y="3996086"/>
            <a:ext cx="5235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Megnövekedett képernyőidő, internethasználat, digitális tananyag</a:t>
            </a:r>
            <a:endParaRPr lang="hu-HU" sz="2400" dirty="0"/>
          </a:p>
        </p:txBody>
      </p:sp>
      <p:sp>
        <p:nvSpPr>
          <p:cNvPr id="7" name="Lefelé nyíl 6"/>
          <p:cNvSpPr/>
          <p:nvPr/>
        </p:nvSpPr>
        <p:spPr>
          <a:xfrm>
            <a:off x="4177054" y="5195953"/>
            <a:ext cx="519953" cy="6364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2796989" y="5847670"/>
            <a:ext cx="5038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Laptop, </a:t>
            </a:r>
            <a:r>
              <a:rPr lang="hu-HU" sz="2400" dirty="0" err="1" smtClean="0"/>
              <a:t>tablet</a:t>
            </a:r>
            <a:r>
              <a:rPr lang="hu-HU" sz="2400" dirty="0" smtClean="0"/>
              <a:t>, </a:t>
            </a:r>
            <a:r>
              <a:rPr lang="hu-HU" sz="2400" b="1" dirty="0" smtClean="0">
                <a:solidFill>
                  <a:srgbClr val="FFFF00"/>
                </a:solidFill>
              </a:rPr>
              <a:t>telefon</a:t>
            </a:r>
            <a:endParaRPr lang="hu-HU" sz="2400" b="1" dirty="0">
              <a:solidFill>
                <a:srgbClr val="FFFF00"/>
              </a:solidFill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88" y="3161032"/>
            <a:ext cx="4450381" cy="250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26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b="1" dirty="0" smtClean="0"/>
              <a:t>Filmek, sorozatok</a:t>
            </a:r>
            <a:endParaRPr lang="hu-HU" sz="4000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680322" y="2608729"/>
            <a:ext cx="72355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Régen a tv-ben: vészhelyzet, barátok közt, </a:t>
            </a:r>
            <a:r>
              <a:rPr lang="hu-HU" sz="2400" dirty="0" err="1" smtClean="0"/>
              <a:t>Columbo</a:t>
            </a:r>
            <a:r>
              <a:rPr lang="hu-HU" sz="2400" dirty="0" smtClean="0"/>
              <a:t>, Dallas…</a:t>
            </a:r>
          </a:p>
          <a:p>
            <a:endParaRPr lang="hu-H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Mostanában </a:t>
            </a:r>
            <a:r>
              <a:rPr lang="hu-HU" sz="2400" dirty="0" smtClean="0">
                <a:solidFill>
                  <a:srgbClr val="FFFF00"/>
                </a:solidFill>
              </a:rPr>
              <a:t>internet</a:t>
            </a:r>
            <a:r>
              <a:rPr lang="hu-HU" sz="2400" dirty="0" smtClean="0"/>
              <a:t> (pl.: </a:t>
            </a:r>
            <a:r>
              <a:rPr lang="hu-HU" sz="2400" dirty="0" err="1" smtClean="0"/>
              <a:t>netflix</a:t>
            </a:r>
            <a:r>
              <a:rPr lang="hu-HU" sz="2400" dirty="0" smtClean="0"/>
              <a:t>, </a:t>
            </a:r>
            <a:r>
              <a:rPr lang="hu-HU" sz="2400" dirty="0" err="1" smtClean="0"/>
              <a:t>youtube</a:t>
            </a:r>
            <a:r>
              <a:rPr lang="hu-HU" sz="2400" dirty="0" smtClean="0"/>
              <a:t>, tiktok…</a:t>
            </a:r>
            <a:r>
              <a:rPr lang="hu-HU" sz="2400" dirty="0" err="1" smtClean="0"/>
              <a:t>stb</a:t>
            </a:r>
            <a:r>
              <a:rPr lang="hu-HU" sz="2400" dirty="0" smtClean="0"/>
              <a:t>) előnyben</a:t>
            </a:r>
            <a:endParaRPr lang="hu-HU" sz="2400" dirty="0"/>
          </a:p>
        </p:txBody>
      </p:sp>
      <p:sp>
        <p:nvSpPr>
          <p:cNvPr id="4" name="Jobbra nyíl 3"/>
          <p:cNvSpPr/>
          <p:nvPr/>
        </p:nvSpPr>
        <p:spPr>
          <a:xfrm>
            <a:off x="806823" y="5100918"/>
            <a:ext cx="1344706" cy="5109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2433419" y="5125579"/>
            <a:ext cx="5685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Beszédtéma, bekapcsolódási alap lehet</a:t>
            </a:r>
            <a:endParaRPr lang="hu-HU" sz="24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63535" y="2305890"/>
            <a:ext cx="3594530" cy="2024063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635" y="4547721"/>
            <a:ext cx="3260740" cy="183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7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106" y="564956"/>
            <a:ext cx="4765171" cy="2680268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537883" y="1648739"/>
            <a:ext cx="484990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2800" dirty="0" smtClean="0"/>
              <a:t>Végtelenített játékmenet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u-HU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2800" dirty="0" err="1" smtClean="0"/>
              <a:t>Coin-ok</a:t>
            </a:r>
            <a:endParaRPr lang="hu-HU" sz="2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u-HU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2800" dirty="0" err="1" smtClean="0"/>
              <a:t>Lootboxok</a:t>
            </a:r>
            <a:endParaRPr lang="hu-HU" sz="2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u-HU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2800" dirty="0" smtClean="0"/>
              <a:t>Csapatversenyek, ligák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u-HU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2800" dirty="0" err="1" smtClean="0"/>
              <a:t>Event-ek</a:t>
            </a:r>
            <a:endParaRPr lang="hu-HU" sz="2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633" y="3405642"/>
            <a:ext cx="4876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5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400" dirty="0" smtClean="0"/>
              <a:t>Kérdés? </a:t>
            </a:r>
            <a:endParaRPr lang="hu-HU" sz="4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50" y="103072"/>
            <a:ext cx="2381250" cy="238125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120587" y="2313024"/>
            <a:ext cx="9556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 </a:t>
            </a:r>
            <a:r>
              <a:rPr lang="hu-HU" sz="2800" dirty="0" smtClean="0"/>
              <a:t>Miért kerül mostanában háttérbe a </a:t>
            </a:r>
            <a:r>
              <a:rPr lang="hu-HU" sz="2800" dirty="0" err="1" smtClean="0"/>
              <a:t>facebook</a:t>
            </a:r>
            <a:r>
              <a:rPr lang="hu-HU" sz="2800" dirty="0" smtClean="0"/>
              <a:t>?</a:t>
            </a:r>
            <a:endParaRPr lang="hu-HU" sz="2800" dirty="0"/>
          </a:p>
        </p:txBody>
      </p:sp>
      <p:pic>
        <p:nvPicPr>
          <p:cNvPr id="1026" name="Picture 2" descr="Termék ké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587" y="3059672"/>
            <a:ext cx="5643327" cy="317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85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b="1" dirty="0" smtClean="0"/>
              <a:t>Szerkesztem, felteszem, elküldöm…</a:t>
            </a:r>
            <a:endParaRPr lang="hu-HU" sz="4000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215154" y="1990165"/>
            <a:ext cx="5943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err="1" smtClean="0">
                <a:solidFill>
                  <a:srgbClr val="FFC000"/>
                </a:solidFill>
              </a:rPr>
              <a:t>Instagram</a:t>
            </a:r>
            <a:r>
              <a:rPr lang="hu-HU" sz="2400" b="1" dirty="0" smtClean="0">
                <a:solidFill>
                  <a:srgbClr val="FFC000"/>
                </a:solidFill>
              </a:rPr>
              <a:t> </a:t>
            </a:r>
            <a:r>
              <a:rPr lang="hu-HU" sz="2400" dirty="0" smtClean="0">
                <a:sym typeface="Wingdings" panose="05000000000000000000" pitchFamily="2" charset="2"/>
              </a:rPr>
              <a:t> 1080px felbontás  üzenetküldő funkció  több kép és video egy bejegyzésen belül  sztorik 24 óráig  </a:t>
            </a:r>
            <a:r>
              <a:rPr lang="hu-HU" sz="2400" dirty="0" err="1" smtClean="0">
                <a:sym typeface="Wingdings" panose="05000000000000000000" pitchFamily="2" charset="2"/>
              </a:rPr>
              <a:t>instagram</a:t>
            </a:r>
            <a:r>
              <a:rPr lang="hu-HU" sz="2400" dirty="0" smtClean="0">
                <a:sym typeface="Wingdings" panose="05000000000000000000" pitchFamily="2" charset="2"/>
              </a:rPr>
              <a:t> követők  </a:t>
            </a:r>
            <a:r>
              <a:rPr lang="hu-HU" sz="2400" dirty="0" err="1" smtClean="0">
                <a:sym typeface="Wingdings" panose="05000000000000000000" pitchFamily="2" charset="2"/>
              </a:rPr>
              <a:t>lájkok</a:t>
            </a:r>
            <a:r>
              <a:rPr lang="hu-HU" sz="2400" dirty="0" smtClean="0">
                <a:sym typeface="Wingdings" panose="05000000000000000000" pitchFamily="2" charset="2"/>
              </a:rPr>
              <a:t> fontossága (rekordot tart egy tojás)</a:t>
            </a:r>
          </a:p>
          <a:p>
            <a:endParaRPr lang="hu-HU" sz="2400" dirty="0">
              <a:sym typeface="Wingdings" panose="05000000000000000000" pitchFamily="2" charset="2"/>
            </a:endParaRPr>
          </a:p>
          <a:p>
            <a:r>
              <a:rPr lang="hu-HU" sz="24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Tiktok</a:t>
            </a:r>
            <a:r>
              <a:rPr lang="hu-HU" sz="2400" dirty="0" smtClean="0">
                <a:sym typeface="Wingdings" panose="05000000000000000000" pitchFamily="2" charset="2"/>
              </a:rPr>
              <a:t>  elsősorban szórakoztató platform  3,15 és 60 másodperces videók (már 10 perc is)  </a:t>
            </a:r>
            <a:r>
              <a:rPr lang="hu-HU" sz="2400" dirty="0" err="1" smtClean="0">
                <a:sym typeface="Wingdings" panose="05000000000000000000" pitchFamily="2" charset="2"/>
              </a:rPr>
              <a:t>Tikcode</a:t>
            </a:r>
            <a:r>
              <a:rPr lang="hu-HU" sz="2400" dirty="0" smtClean="0">
                <a:sym typeface="Wingdings" panose="05000000000000000000" pitchFamily="2" charset="2"/>
              </a:rPr>
              <a:t>  különbség az, hogy nem csak azokat látod, akiket bekövettél, az algoritmus összeválogat neked tartalmakat</a:t>
            </a:r>
          </a:p>
          <a:p>
            <a:endParaRPr lang="hu-HU" sz="2400" dirty="0">
              <a:sym typeface="Wingdings" panose="05000000000000000000" pitchFamily="2" charset="2"/>
            </a:endParaRPr>
          </a:p>
          <a:p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085" y="1698789"/>
            <a:ext cx="5182609" cy="310753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577" y="4806320"/>
            <a:ext cx="4921624" cy="199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4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25506" y="188259"/>
            <a:ext cx="107755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err="1">
                <a:solidFill>
                  <a:srgbClr val="FFC000"/>
                </a:solidFill>
              </a:rPr>
              <a:t>Snapchat</a:t>
            </a:r>
            <a:r>
              <a:rPr lang="hu-HU" sz="2400" dirty="0">
                <a:solidFill>
                  <a:srgbClr val="FFC000"/>
                </a:solidFill>
              </a:rPr>
              <a:t> </a:t>
            </a:r>
            <a:r>
              <a:rPr lang="hu-HU" sz="2400" dirty="0">
                <a:sym typeface="Wingdings" panose="05000000000000000000" pitchFamily="2" charset="2"/>
              </a:rPr>
              <a:t> nem hagy digitális nyomot???  minden üzenet csak 10 másodpercig </a:t>
            </a:r>
            <a:r>
              <a:rPr lang="hu-HU" sz="2400" dirty="0" smtClean="0">
                <a:sym typeface="Wingdings" panose="05000000000000000000" pitchFamily="2" charset="2"/>
              </a:rPr>
              <a:t>látható (már beállítható, hogy meddig) </a:t>
            </a:r>
            <a:r>
              <a:rPr lang="hu-HU" sz="2400" dirty="0">
                <a:sym typeface="Wingdings" panose="05000000000000000000" pitchFamily="2" charset="2"/>
              </a:rPr>
              <a:t> sztorik </a:t>
            </a:r>
            <a:r>
              <a:rPr lang="hu-HU" sz="2400" dirty="0" smtClean="0">
                <a:sym typeface="Wingdings" panose="05000000000000000000" pitchFamily="2" charset="2"/>
              </a:rPr>
              <a:t>24 óráig </a:t>
            </a:r>
            <a:r>
              <a:rPr lang="hu-HU" sz="2400" dirty="0">
                <a:sym typeface="Wingdings" panose="05000000000000000000" pitchFamily="2" charset="2"/>
              </a:rPr>
              <a:t>visszajátszhatók  megtartják a felhasználók utolsó 200 küldött/kapott </a:t>
            </a:r>
            <a:r>
              <a:rPr lang="hu-HU" sz="2400" dirty="0" smtClean="0">
                <a:sym typeface="Wingdings" panose="05000000000000000000" pitchFamily="2" charset="2"/>
              </a:rPr>
              <a:t>üzenetét</a:t>
            </a:r>
          </a:p>
          <a:p>
            <a:endParaRPr lang="hu-HU" sz="2400" dirty="0">
              <a:sym typeface="Wingdings" panose="05000000000000000000" pitchFamily="2" charset="2"/>
            </a:endParaRPr>
          </a:p>
          <a:p>
            <a:r>
              <a:rPr lang="hu-HU" sz="2400" b="1" dirty="0" err="1">
                <a:solidFill>
                  <a:srgbClr val="FFC000"/>
                </a:solidFill>
                <a:sym typeface="Wingdings" panose="05000000000000000000" pitchFamily="2" charset="2"/>
              </a:rPr>
              <a:t>BeReal</a:t>
            </a:r>
            <a:r>
              <a:rPr lang="hu-HU" sz="2400" dirty="0">
                <a:sym typeface="Wingdings" panose="05000000000000000000" pitchFamily="2" charset="2"/>
              </a:rPr>
              <a:t>  a nap váratlan </a:t>
            </a:r>
            <a:r>
              <a:rPr lang="hu-HU" sz="2400" dirty="0" smtClean="0">
                <a:sym typeface="Wingdings" panose="05000000000000000000" pitchFamily="2" charset="2"/>
              </a:rPr>
              <a:t>pillanatában </a:t>
            </a:r>
            <a:r>
              <a:rPr lang="hu-HU" sz="2400" dirty="0">
                <a:sym typeface="Wingdings" panose="05000000000000000000" pitchFamily="2" charset="2"/>
              </a:rPr>
              <a:t>2 perced van készíteni egy képet  belső és külső kamera is  </a:t>
            </a:r>
            <a:r>
              <a:rPr lang="hu-HU" sz="2400" dirty="0" err="1">
                <a:sym typeface="Wingdings" panose="05000000000000000000" pitchFamily="2" charset="2"/>
              </a:rPr>
              <a:t>selfie</a:t>
            </a:r>
            <a:r>
              <a:rPr lang="hu-HU" sz="2400" dirty="0">
                <a:sym typeface="Wingdings" panose="05000000000000000000" pitchFamily="2" charset="2"/>
              </a:rPr>
              <a:t> </a:t>
            </a:r>
            <a:r>
              <a:rPr lang="hu-HU" sz="2400" dirty="0" smtClean="0">
                <a:sym typeface="Wingdings" panose="05000000000000000000" pitchFamily="2" charset="2"/>
              </a:rPr>
              <a:t>és fotó egyszerre</a:t>
            </a:r>
            <a:endParaRPr lang="hu-HU" sz="24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24" y="3039034"/>
            <a:ext cx="5468471" cy="307601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238" y="2839987"/>
            <a:ext cx="5223903" cy="347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71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105</TotalTime>
  <Words>383</Words>
  <Application>Microsoft Office PowerPoint</Application>
  <PresentationFormat>Szélesvásznú</PresentationFormat>
  <Paragraphs>79</Paragraphs>
  <Slides>17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3" baseType="lpstr">
      <vt:lpstr>Arial</vt:lpstr>
      <vt:lpstr>Calibri</vt:lpstr>
      <vt:lpstr>Palatino Linotype</vt:lpstr>
      <vt:lpstr>Trebuchet MS</vt:lpstr>
      <vt:lpstr>Wingdings</vt:lpstr>
      <vt:lpstr>Berlin</vt:lpstr>
      <vt:lpstr>A gyermek, aki voltál, mindig ott él benned…</vt:lpstr>
      <vt:lpstr>Mesterségem címere…</vt:lpstr>
      <vt:lpstr>Régen…</vt:lpstr>
      <vt:lpstr>Internet alapú világ</vt:lpstr>
      <vt:lpstr>Filmek, sorozatok</vt:lpstr>
      <vt:lpstr>PowerPoint bemutató</vt:lpstr>
      <vt:lpstr>Kérdés? </vt:lpstr>
      <vt:lpstr>Szerkesztem, felteszem, elküldöm…</vt:lpstr>
      <vt:lpstr>PowerPoint bemutató</vt:lpstr>
      <vt:lpstr>Megosztás, túlosztás,  „online dokumentálás”</vt:lpstr>
      <vt:lpstr>PowerPoint bemutató</vt:lpstr>
      <vt:lpstr>PowerPoint bemutató</vt:lpstr>
      <vt:lpstr>Magunknak vagy az internetes közösségnek hazudunk?</vt:lpstr>
      <vt:lpstr>Digitális világ előnyei</vt:lpstr>
      <vt:lpstr>Óvatosságra int…</vt:lpstr>
      <vt:lpstr>Összegzően…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gyermek, aki voltál, mindig ott él benned…</dc:title>
  <dc:creator>Microsoft-fiók</dc:creator>
  <cp:lastModifiedBy>Microsoft-fiók</cp:lastModifiedBy>
  <cp:revision>16</cp:revision>
  <dcterms:created xsi:type="dcterms:W3CDTF">2023-04-14T19:48:11Z</dcterms:created>
  <dcterms:modified xsi:type="dcterms:W3CDTF">2023-04-14T21:33:54Z</dcterms:modified>
</cp:coreProperties>
</file>